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02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1">
        <a:schemeClr val="bg1"/>
      </p:bgRef>
    </p:bg>
    <p:spTree>
      <p:nvGrpSpPr>
        <p:cNvPr id="1" name=""/>
        <p:cNvGrpSpPr/>
        <p:nvPr/>
      </p:nvGrpSpPr>
      <p:grpSpPr>
        <a:xfrm>
          <a:off x="0" y="0"/>
          <a:ext cx="0" cy="0"/>
          <a:chOff x="0" y="0"/>
          <a:chExt cx="0" cy="0"/>
        </a:xfrm>
      </p:grpSpPr>
      <p:sp>
        <p:nvSpPr>
          <p:cNvPr id="8" name="Título 7"/>
          <p:cNvSpPr>
            <a:spLocks noGrp="1"/>
          </p:cNvSpPr>
          <p:nvPr>
            <p:ph type="ctrTitle"/>
          </p:nvPr>
        </p:nvSpPr>
        <p:spPr>
          <a:xfrm>
            <a:off x="2286000" y="3124200"/>
            <a:ext cx="6172200" cy="1894362"/>
          </a:xfrm>
        </p:spPr>
        <p:txBody>
          <a:bodyPr/>
          <a:lstStyle>
            <a:lvl1pPr>
              <a:defRPr b="1"/>
            </a:lvl1pPr>
          </a:lstStyle>
          <a:p>
            <a:r>
              <a:rPr kumimoji="0" lang="pt-BR" smtClean="0"/>
              <a:t>Clique para editar o estilo do título mestre</a:t>
            </a:r>
            <a:endParaRPr kumimoji="0"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28" name="Espaço Reservado para Data 27"/>
          <p:cNvSpPr>
            <a:spLocks noGrp="1"/>
          </p:cNvSpPr>
          <p:nvPr>
            <p:ph type="dt" sz="half" idx="10"/>
          </p:nvPr>
        </p:nvSpPr>
        <p:spPr bwMode="auto">
          <a:xfrm rot="5400000">
            <a:off x="7764621" y="1174097"/>
            <a:ext cx="2286000" cy="381000"/>
          </a:xfrm>
        </p:spPr>
        <p:txBody>
          <a:bodyPr/>
          <a:lstStyle/>
          <a:p>
            <a:fld id="{8C0871B2-EA53-4DC1-AB19-BAB004D3EFF8}" type="datetimeFigureOut">
              <a:rPr lang="pt-BR" smtClean="0"/>
              <a:t>25/09/2017</a:t>
            </a:fld>
            <a:endParaRPr lang="pt-BR"/>
          </a:p>
        </p:txBody>
      </p:sp>
      <p:sp>
        <p:nvSpPr>
          <p:cNvPr id="17" name="Espaço Reservado para Rodapé 16"/>
          <p:cNvSpPr>
            <a:spLocks noGrp="1"/>
          </p:cNvSpPr>
          <p:nvPr>
            <p:ph type="ftr" sz="quarter" idx="11"/>
          </p:nvPr>
        </p:nvSpPr>
        <p:spPr bwMode="auto">
          <a:xfrm rot="5400000">
            <a:off x="7077269" y="4181669"/>
            <a:ext cx="3657600" cy="384048"/>
          </a:xfrm>
        </p:spPr>
        <p:txBody>
          <a:bodyPr/>
          <a:lstStyle/>
          <a:p>
            <a:endParaRPr lang="pt-BR"/>
          </a:p>
        </p:txBody>
      </p:sp>
      <p:sp>
        <p:nvSpPr>
          <p:cNvPr id="10" name="Retângu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ângulo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tângulo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ângulo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ector reto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ector reto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ector reto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ector reto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ector reto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ector reto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tângu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ips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ips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ips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Espaço Reservado para Número de Slide 28"/>
          <p:cNvSpPr>
            <a:spLocks noGrp="1"/>
          </p:cNvSpPr>
          <p:nvPr>
            <p:ph type="sldNum" sz="quarter" idx="12"/>
          </p:nvPr>
        </p:nvSpPr>
        <p:spPr bwMode="auto">
          <a:xfrm>
            <a:off x="1325544" y="4928702"/>
            <a:ext cx="609600" cy="517524"/>
          </a:xfrm>
        </p:spPr>
        <p:txBody>
          <a:bodyPr/>
          <a:lstStyle/>
          <a:p>
            <a:fld id="{31E89940-E5A8-4FE3-AFDD-B2BFD512A674}" type="slidenum">
              <a:rPr lang="pt-BR" smtClean="0"/>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8" name="Espaço Reservado para Conteúdo 7"/>
          <p:cNvSpPr>
            <a:spLocks noGrp="1"/>
          </p:cNvSpPr>
          <p:nvPr>
            <p:ph sz="quarter" idx="1"/>
          </p:nvPr>
        </p:nvSpPr>
        <p:spPr>
          <a:xfrm>
            <a:off x="457200" y="1600200"/>
            <a:ext cx="7467600" cy="4873752"/>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4"/>
          </p:nvPr>
        </p:nvSpPr>
        <p:spPr/>
        <p:txBody>
          <a:bodyPr rtlCol="0"/>
          <a:lstStyle/>
          <a:p>
            <a:fld id="{8C0871B2-EA53-4DC1-AB19-BAB004D3EFF8}" type="datetimeFigureOut">
              <a:rPr lang="pt-BR" smtClean="0"/>
              <a:t>25/09/2017</a:t>
            </a:fld>
            <a:endParaRPr lang="pt-BR"/>
          </a:p>
        </p:txBody>
      </p:sp>
      <p:sp>
        <p:nvSpPr>
          <p:cNvPr id="9" name="Espaço Reservado para Número de Slide 8"/>
          <p:cNvSpPr>
            <a:spLocks noGrp="1"/>
          </p:cNvSpPr>
          <p:nvPr>
            <p:ph type="sldNum" sz="quarter" idx="15"/>
          </p:nvPr>
        </p:nvSpPr>
        <p:spPr/>
        <p:txBody>
          <a:bodyPr rtlCol="0"/>
          <a:lstStyle/>
          <a:p>
            <a:fld id="{31E89940-E5A8-4FE3-AFDD-B2BFD512A674}" type="slidenum">
              <a:rPr lang="pt-BR" smtClean="0"/>
              <a:t>‹nº›</a:t>
            </a:fld>
            <a:endParaRPr lang="pt-BR"/>
          </a:p>
        </p:txBody>
      </p:sp>
      <p:sp>
        <p:nvSpPr>
          <p:cNvPr id="10" name="Espaço Reservado para Rodapé 9"/>
          <p:cNvSpPr>
            <a:spLocks noGrp="1"/>
          </p:cNvSpPr>
          <p:nvPr>
            <p:ph type="ftr" sz="quarter" idx="16"/>
          </p:nvPr>
        </p:nvSpPr>
        <p:spPr/>
        <p:txBody>
          <a:bodyPr rtlCol="0"/>
          <a:lstStyle/>
          <a:p>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4" name="Espaço Reservado para Data 3"/>
          <p:cNvSpPr>
            <a:spLocks noGrp="1"/>
          </p:cNvSpPr>
          <p:nvPr>
            <p:ph type="dt" sz="half" idx="10"/>
          </p:nvPr>
        </p:nvSpPr>
        <p:spPr bwMode="auto">
          <a:xfrm rot="5400000">
            <a:off x="7763256" y="1170432"/>
            <a:ext cx="2286000" cy="381000"/>
          </a:xfrm>
        </p:spPr>
        <p:txBody>
          <a:bodyPr/>
          <a:lstStyle/>
          <a:p>
            <a:fld id="{8C0871B2-EA53-4DC1-AB19-BAB004D3EFF8}" type="datetimeFigureOut">
              <a:rPr lang="pt-BR" smtClean="0"/>
              <a:t>25/09/2017</a:t>
            </a:fld>
            <a:endParaRPr lang="pt-BR"/>
          </a:p>
        </p:txBody>
      </p:sp>
      <p:sp>
        <p:nvSpPr>
          <p:cNvPr id="5" name="Espaço Reservado para Rodapé 4"/>
          <p:cNvSpPr>
            <a:spLocks noGrp="1"/>
          </p:cNvSpPr>
          <p:nvPr>
            <p:ph type="ftr" sz="quarter" idx="11"/>
          </p:nvPr>
        </p:nvSpPr>
        <p:spPr bwMode="auto">
          <a:xfrm rot="5400000">
            <a:off x="7077456" y="4178808"/>
            <a:ext cx="3657600" cy="384048"/>
          </a:xfrm>
        </p:spPr>
        <p:txBody>
          <a:bodyPr/>
          <a:lstStyle/>
          <a:p>
            <a:endParaRPr lang="pt-BR"/>
          </a:p>
        </p:txBody>
      </p:sp>
      <p:sp>
        <p:nvSpPr>
          <p:cNvPr id="9" name="Retângulo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ângulo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ângulo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ângulo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ector reto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ector reto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ector reto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ector reto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ector reto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tângulo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ips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ips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ips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ector reto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ço Reservado para Número de Slide 5"/>
          <p:cNvSpPr>
            <a:spLocks noGrp="1"/>
          </p:cNvSpPr>
          <p:nvPr>
            <p:ph type="sldNum" sz="quarter" idx="12"/>
          </p:nvPr>
        </p:nvSpPr>
        <p:spPr bwMode="auto">
          <a:xfrm>
            <a:off x="1340616" y="4928702"/>
            <a:ext cx="609600" cy="517524"/>
          </a:xfrm>
        </p:spPr>
        <p:txBody>
          <a:bodyPr/>
          <a:lstStyle/>
          <a:p>
            <a:fld id="{31E89940-E5A8-4FE3-AFDD-B2BFD512A674}" type="slidenum">
              <a:rPr lang="pt-BR" smtClean="0"/>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5" name="Espaço Reservado para Data 4"/>
          <p:cNvSpPr>
            <a:spLocks noGrp="1"/>
          </p:cNvSpPr>
          <p:nvPr>
            <p:ph type="dt" sz="half" idx="10"/>
          </p:nvPr>
        </p:nvSpPr>
        <p:spPr/>
        <p:txBody>
          <a:bodyPr/>
          <a:lstStyle/>
          <a:p>
            <a:fld id="{8C0871B2-EA53-4DC1-AB19-BAB004D3EFF8}" type="datetimeFigureOut">
              <a:rPr lang="pt-BR" smtClean="0"/>
              <a:t>25/09/2017</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31E89940-E5A8-4FE3-AFDD-B2BFD512A674}" type="slidenum">
              <a:rPr lang="pt-BR" smtClean="0"/>
              <a:t>‹nº›</a:t>
            </a:fld>
            <a:endParaRPr lang="pt-BR"/>
          </a:p>
        </p:txBody>
      </p:sp>
      <p:sp>
        <p:nvSpPr>
          <p:cNvPr id="9" name="Espaço Reservado para Conteúdo 8"/>
          <p:cNvSpPr>
            <a:spLocks noGrp="1"/>
          </p:cNvSpPr>
          <p:nvPr>
            <p:ph sz="quarter" idx="1"/>
          </p:nvPr>
        </p:nvSpPr>
        <p:spPr>
          <a:xfrm>
            <a:off x="457200" y="1600200"/>
            <a:ext cx="3657600" cy="4572000"/>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1" name="Espaço Reservado para Conteúdo 10"/>
          <p:cNvSpPr>
            <a:spLocks noGrp="1"/>
          </p:cNvSpPr>
          <p:nvPr>
            <p:ph sz="quarter" idx="2"/>
          </p:nvPr>
        </p:nvSpPr>
        <p:spPr>
          <a:xfrm>
            <a:off x="4270248" y="1600200"/>
            <a:ext cx="3657600" cy="4572000"/>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nchor="b"/>
          <a:lstStyle>
            <a:lvl1pPr>
              <a:defRPr/>
            </a:lvl1pPr>
          </a:lstStyle>
          <a:p>
            <a:r>
              <a:rPr kumimoji="0" lang="pt-BR" smtClean="0"/>
              <a:t>Clique para editar o estilo do título mestre</a:t>
            </a:r>
            <a:endParaRPr kumimoji="0" lang="en-US"/>
          </a:p>
        </p:txBody>
      </p:sp>
      <p:sp>
        <p:nvSpPr>
          <p:cNvPr id="7" name="Espaço Reservado para Data 6"/>
          <p:cNvSpPr>
            <a:spLocks noGrp="1"/>
          </p:cNvSpPr>
          <p:nvPr>
            <p:ph type="dt" sz="half" idx="10"/>
          </p:nvPr>
        </p:nvSpPr>
        <p:spPr/>
        <p:txBody>
          <a:bodyPr/>
          <a:lstStyle/>
          <a:p>
            <a:fld id="{8C0871B2-EA53-4DC1-AB19-BAB004D3EFF8}" type="datetimeFigureOut">
              <a:rPr lang="pt-BR" smtClean="0"/>
              <a:t>25/09/2017</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31E89940-E5A8-4FE3-AFDD-B2BFD512A674}" type="slidenum">
              <a:rPr lang="pt-BR" smtClean="0"/>
              <a:t>‹nº›</a:t>
            </a:fld>
            <a:endParaRPr lang="pt-BR"/>
          </a:p>
        </p:txBody>
      </p:sp>
      <p:sp>
        <p:nvSpPr>
          <p:cNvPr id="11" name="Espaço Reservado para Conteúdo 10"/>
          <p:cNvSpPr>
            <a:spLocks noGrp="1"/>
          </p:cNvSpPr>
          <p:nvPr>
            <p:ph sz="quarter" idx="2"/>
          </p:nvPr>
        </p:nvSpPr>
        <p:spPr>
          <a:xfrm>
            <a:off x="457200" y="2362200"/>
            <a:ext cx="3657600" cy="3886200"/>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quarter" idx="4"/>
          </p:nvPr>
        </p:nvSpPr>
        <p:spPr>
          <a:xfrm>
            <a:off x="4371975" y="2362200"/>
            <a:ext cx="3657600" cy="3886200"/>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t-BR" smtClean="0"/>
              <a:t>Clique para editar os estilos do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t-BR" smtClean="0"/>
              <a:t>Clique para editar os estilos do texto mestre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6" name="Espaço Reservado para Data 5"/>
          <p:cNvSpPr>
            <a:spLocks noGrp="1"/>
          </p:cNvSpPr>
          <p:nvPr>
            <p:ph type="dt" sz="half" idx="10"/>
          </p:nvPr>
        </p:nvSpPr>
        <p:spPr/>
        <p:txBody>
          <a:bodyPr rtlCol="0"/>
          <a:lstStyle/>
          <a:p>
            <a:fld id="{8C0871B2-EA53-4DC1-AB19-BAB004D3EFF8}" type="datetimeFigureOut">
              <a:rPr lang="pt-BR" smtClean="0"/>
              <a:t>25/09/2017</a:t>
            </a:fld>
            <a:endParaRPr lang="pt-BR"/>
          </a:p>
        </p:txBody>
      </p:sp>
      <p:sp>
        <p:nvSpPr>
          <p:cNvPr id="7" name="Espaço Reservado para Número de Slide 6"/>
          <p:cNvSpPr>
            <a:spLocks noGrp="1"/>
          </p:cNvSpPr>
          <p:nvPr>
            <p:ph type="sldNum" sz="quarter" idx="11"/>
          </p:nvPr>
        </p:nvSpPr>
        <p:spPr/>
        <p:txBody>
          <a:bodyPr rtlCol="0"/>
          <a:lstStyle/>
          <a:p>
            <a:fld id="{31E89940-E5A8-4FE3-AFDD-B2BFD512A674}" type="slidenum">
              <a:rPr lang="pt-BR" smtClean="0"/>
              <a:t>‹nº›</a:t>
            </a:fld>
            <a:endParaRPr lang="pt-BR"/>
          </a:p>
        </p:txBody>
      </p:sp>
      <p:sp>
        <p:nvSpPr>
          <p:cNvPr id="8" name="Espaço Reservado para Rodapé 7"/>
          <p:cNvSpPr>
            <a:spLocks noGrp="1"/>
          </p:cNvSpPr>
          <p:nvPr>
            <p:ph type="ftr" sz="quarter" idx="12"/>
          </p:nvPr>
        </p:nvSpPr>
        <p:spPr/>
        <p:txBody>
          <a:bodyPr rtlCol="0"/>
          <a:lstStyle/>
          <a:p>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C0871B2-EA53-4DC1-AB19-BAB004D3EFF8}" type="datetimeFigureOut">
              <a:rPr lang="pt-BR" smtClean="0"/>
              <a:t>25/09/2017</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31E89940-E5A8-4FE3-AFDD-B2BFD512A674}" type="slidenum">
              <a:rPr lang="pt-BR" smtClean="0"/>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1">
        <a:schemeClr val="bg1"/>
      </p:bgRef>
    </p:bg>
    <p:spTree>
      <p:nvGrpSpPr>
        <p:cNvPr id="1" name=""/>
        <p:cNvGrpSpPr/>
        <p:nvPr/>
      </p:nvGrpSpPr>
      <p:grpSpPr>
        <a:xfrm>
          <a:off x="0" y="0"/>
          <a:ext cx="0" cy="0"/>
          <a:chOff x="0" y="0"/>
          <a:chExt cx="0" cy="0"/>
        </a:xfrm>
      </p:grpSpPr>
      <p:sp>
        <p:nvSpPr>
          <p:cNvPr id="10" name="Conector reto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ítulo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os estilos do texto mestre</a:t>
            </a:r>
          </a:p>
        </p:txBody>
      </p:sp>
      <p:sp>
        <p:nvSpPr>
          <p:cNvPr id="8" name="Conector reto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ector reto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ector reto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tângulo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ector reto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ips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Espaço Reservado para Conteúdo 17"/>
          <p:cNvSpPr>
            <a:spLocks noGrp="1"/>
          </p:cNvSpPr>
          <p:nvPr>
            <p:ph sz="quarter" idx="1"/>
          </p:nvPr>
        </p:nvSpPr>
        <p:spPr>
          <a:xfrm>
            <a:off x="304800" y="274320"/>
            <a:ext cx="5638800" cy="6327648"/>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4"/>
          </p:nvPr>
        </p:nvSpPr>
        <p:spPr/>
        <p:txBody>
          <a:bodyPr rtlCol="0"/>
          <a:lstStyle/>
          <a:p>
            <a:fld id="{8C0871B2-EA53-4DC1-AB19-BAB004D3EFF8}" type="datetimeFigureOut">
              <a:rPr lang="pt-BR" smtClean="0"/>
              <a:t>25/09/2017</a:t>
            </a:fld>
            <a:endParaRPr lang="pt-BR"/>
          </a:p>
        </p:txBody>
      </p:sp>
      <p:sp>
        <p:nvSpPr>
          <p:cNvPr id="22" name="Espaço Reservado para Número de Slide 21"/>
          <p:cNvSpPr>
            <a:spLocks noGrp="1"/>
          </p:cNvSpPr>
          <p:nvPr>
            <p:ph type="sldNum" sz="quarter" idx="15"/>
          </p:nvPr>
        </p:nvSpPr>
        <p:spPr/>
        <p:txBody>
          <a:bodyPr rtlCol="0"/>
          <a:lstStyle/>
          <a:p>
            <a:fld id="{31E89940-E5A8-4FE3-AFDD-B2BFD512A674}" type="slidenum">
              <a:rPr lang="pt-BR" smtClean="0"/>
              <a:t>‹nº›</a:t>
            </a:fld>
            <a:endParaRPr lang="pt-BR"/>
          </a:p>
        </p:txBody>
      </p:sp>
      <p:sp>
        <p:nvSpPr>
          <p:cNvPr id="23" name="Espaço Reservado para Rodapé 22"/>
          <p:cNvSpPr>
            <a:spLocks noGrp="1"/>
          </p:cNvSpPr>
          <p:nvPr>
            <p:ph type="ftr" sz="quarter" idx="16"/>
          </p:nvPr>
        </p:nvSpPr>
        <p:spPr/>
        <p:txBody>
          <a:bodyPr rtlCol="0"/>
          <a:lstStyle/>
          <a:p>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9" name="Conector reto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ips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ítulo 1"/>
          <p:cNvSpPr>
            <a:spLocks noGrp="1"/>
          </p:cNvSpPr>
          <p:nvPr>
            <p:ph type="title"/>
          </p:nvPr>
        </p:nvSpPr>
        <p:spPr>
          <a:xfrm rot="5400000">
            <a:off x="3350133" y="3200400"/>
            <a:ext cx="6309360" cy="457200"/>
          </a:xfrm>
        </p:spPr>
        <p:txBody>
          <a:bodyPr anchor="b"/>
          <a:lstStyle>
            <a:lvl1pPr algn="l">
              <a:buNone/>
              <a:defRPr sz="2000" b="1"/>
            </a:lvl1pPr>
          </a:lstStyle>
          <a:p>
            <a:r>
              <a:rPr kumimoji="0" lang="pt-BR" smtClean="0"/>
              <a:t>Clique para editar o estilo do título mestre</a:t>
            </a:r>
            <a:endParaRPr kumimoji="0"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pt-BR" smtClean="0"/>
              <a:t>Clique no ícone para adicionar uma imagem</a:t>
            </a:r>
            <a:endParaRPr kumimoji="0" lang="en-US"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
        <p:nvSpPr>
          <p:cNvPr id="10" name="Conector reto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tângulo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ector reto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ector reto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ector reto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Espaço Reservado para Data 16"/>
          <p:cNvSpPr>
            <a:spLocks noGrp="1"/>
          </p:cNvSpPr>
          <p:nvPr>
            <p:ph type="dt" sz="half" idx="10"/>
          </p:nvPr>
        </p:nvSpPr>
        <p:spPr/>
        <p:txBody>
          <a:bodyPr rtlCol="0"/>
          <a:lstStyle/>
          <a:p>
            <a:fld id="{8C0871B2-EA53-4DC1-AB19-BAB004D3EFF8}" type="datetimeFigureOut">
              <a:rPr lang="pt-BR" smtClean="0"/>
              <a:t>25/09/2017</a:t>
            </a:fld>
            <a:endParaRPr lang="pt-BR"/>
          </a:p>
        </p:txBody>
      </p:sp>
      <p:sp>
        <p:nvSpPr>
          <p:cNvPr id="18" name="Espaço Reservado para Número de Slide 17"/>
          <p:cNvSpPr>
            <a:spLocks noGrp="1"/>
          </p:cNvSpPr>
          <p:nvPr>
            <p:ph type="sldNum" sz="quarter" idx="11"/>
          </p:nvPr>
        </p:nvSpPr>
        <p:spPr/>
        <p:txBody>
          <a:bodyPr rtlCol="0"/>
          <a:lstStyle/>
          <a:p>
            <a:fld id="{31E89940-E5A8-4FE3-AFDD-B2BFD512A674}" type="slidenum">
              <a:rPr lang="pt-BR" smtClean="0"/>
              <a:t>‹nº›</a:t>
            </a:fld>
            <a:endParaRPr lang="pt-BR"/>
          </a:p>
        </p:txBody>
      </p:sp>
      <p:sp>
        <p:nvSpPr>
          <p:cNvPr id="21" name="Espaço Reservado para Rodapé 20"/>
          <p:cNvSpPr>
            <a:spLocks noGrp="1"/>
          </p:cNvSpPr>
          <p:nvPr>
            <p:ph type="ftr" sz="quarter" idx="12"/>
          </p:nvPr>
        </p:nvSpPr>
        <p:spPr/>
        <p:txBody>
          <a:bodyPr rtlCol="0"/>
          <a:lstStyle/>
          <a:p>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C0871B2-EA53-4DC1-AB19-BAB004D3EFF8}" type="datetimeFigureOut">
              <a:rPr lang="pt-BR" smtClean="0"/>
              <a:t>25/09/2017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31E89940-E5A8-4FE3-AFDD-B2BFD512A674}" type="slidenum">
              <a:rPr lang="pt-BR" smtClean="0"/>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C0871B2-EA53-4DC1-AB19-BAB004D3EFF8}" type="datetimeFigureOut">
              <a:rPr lang="pt-BR" smtClean="0"/>
              <a:t>25/09/2017</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31E89940-E5A8-4FE3-AFDD-B2BFD512A674}" type="slidenum">
              <a:rPr lang="pt-BR" smtClean="0"/>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kumimoji="0" lang="pt-BR" smtClean="0"/>
              <a:t>Clique para editar o estilo do título mestre</a:t>
            </a:r>
            <a:endParaRPr kumimoji="0" lang="en-US"/>
          </a:p>
        </p:txBody>
      </p:sp>
      <p:sp>
        <p:nvSpPr>
          <p:cNvPr id="13" name="Espaço Reservado para Texto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8C0871B2-EA53-4DC1-AB19-BAB004D3EFF8}" type="datetimeFigureOut">
              <a:rPr lang="pt-BR" smtClean="0"/>
              <a:t>25/09/2017</a:t>
            </a:fld>
            <a:endParaRPr lang="pt-BR"/>
          </a:p>
        </p:txBody>
      </p:sp>
      <p:sp>
        <p:nvSpPr>
          <p:cNvPr id="3" name="Espaço Reservado para Rodapé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ector reto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ector reto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ips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spaço Reservado para Número de Slide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31E89940-E5A8-4FE3-AFDD-B2BFD512A674}" type="slidenum">
              <a:rPr lang="pt-BR" smtClean="0"/>
              <a:t>‹nº›</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pt-BR" dirty="0"/>
          </a:p>
        </p:txBody>
      </p:sp>
      <p:sp>
        <p:nvSpPr>
          <p:cNvPr id="3" name="Subtítulo 2"/>
          <p:cNvSpPr>
            <a:spLocks noGrp="1"/>
          </p:cNvSpPr>
          <p:nvPr>
            <p:ph type="subTitle" idx="1"/>
          </p:nvPr>
        </p:nvSpPr>
        <p:spPr/>
        <p:txBody>
          <a:bodyPr/>
          <a:lstStyle/>
          <a:p>
            <a:endParaRPr lang="pt-BR"/>
          </a:p>
        </p:txBody>
      </p:sp>
      <p:pic>
        <p:nvPicPr>
          <p:cNvPr id="4" name="Imagem 3"/>
          <p:cNvPicPr>
            <a:picLocks noChangeAspect="1"/>
          </p:cNvPicPr>
          <p:nvPr/>
        </p:nvPicPr>
        <p:blipFill>
          <a:blip r:embed="rId2" cstate="print">
            <a:alphaModFix/>
            <a:lum/>
          </a:blip>
          <a:srcRect/>
          <a:stretch>
            <a:fillRect/>
          </a:stretch>
        </p:blipFill>
        <p:spPr>
          <a:xfrm>
            <a:off x="54559" y="1052736"/>
            <a:ext cx="9089441" cy="47067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Imagem 1"/>
          <p:cNvPicPr>
            <a:picLocks noGrp="1" noChangeAspect="1"/>
          </p:cNvPicPr>
          <p:nvPr>
            <p:ph sz="quarter" idx="1"/>
          </p:nvPr>
        </p:nvPicPr>
        <p:blipFill>
          <a:blip r:embed="rId2" cstate="print">
            <a:alphaModFix/>
            <a:lum/>
          </a:blip>
          <a:srcRect/>
          <a:stretch>
            <a:fillRect/>
          </a:stretch>
        </p:blipFill>
        <p:spPr>
          <a:xfrm>
            <a:off x="1115617" y="1988840"/>
            <a:ext cx="6912768" cy="2684079"/>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BR" sz="2800" b="1" dirty="0"/>
              <a:t>As novas condições de Educação no mundo: O que mudou no mundo e o que precisamos repensar.</a:t>
            </a:r>
            <a:endParaRPr lang="pt-BR" sz="2800" dirty="0"/>
          </a:p>
        </p:txBody>
      </p:sp>
      <p:sp>
        <p:nvSpPr>
          <p:cNvPr id="3" name="Espaço Reservado para Conteúdo 2"/>
          <p:cNvSpPr>
            <a:spLocks noGrp="1"/>
          </p:cNvSpPr>
          <p:nvPr>
            <p:ph sz="quarter" idx="1"/>
          </p:nvPr>
        </p:nvSpPr>
        <p:spPr/>
        <p:txBody>
          <a:bodyPr>
            <a:normAutofit fontScale="85000" lnSpcReduction="10000"/>
          </a:bodyPr>
          <a:lstStyle/>
          <a:p>
            <a:pPr lvl="0">
              <a:spcBef>
                <a:spcPts val="400"/>
              </a:spcBef>
              <a:buNone/>
            </a:pPr>
            <a:endParaRPr lang="pt-BR" b="1" u="sng" dirty="0" smtClean="0"/>
          </a:p>
          <a:p>
            <a:pPr lvl="0">
              <a:spcBef>
                <a:spcPts val="400"/>
              </a:spcBef>
              <a:buNone/>
            </a:pPr>
            <a:r>
              <a:rPr lang="pt-BR" b="1" u="sng" dirty="0" smtClean="0"/>
              <a:t>Décadas </a:t>
            </a:r>
            <a:r>
              <a:rPr lang="pt-BR" b="1" u="sng" dirty="0"/>
              <a:t>de 20 a 50</a:t>
            </a:r>
            <a:r>
              <a:rPr lang="pt-BR" dirty="0"/>
              <a:t>:</a:t>
            </a:r>
          </a:p>
          <a:p>
            <a:pPr lvl="0">
              <a:spcBef>
                <a:spcPts val="400"/>
              </a:spcBef>
              <a:buNone/>
            </a:pPr>
            <a:r>
              <a:rPr lang="pt-BR" dirty="0" smtClean="0"/>
              <a:t>Dever </a:t>
            </a:r>
            <a:r>
              <a:rPr lang="pt-BR" dirty="0"/>
              <a:t>/Obrigação.</a:t>
            </a:r>
          </a:p>
          <a:p>
            <a:pPr lvl="0">
              <a:spcBef>
                <a:spcPts val="400"/>
              </a:spcBef>
              <a:buNone/>
            </a:pPr>
            <a:r>
              <a:rPr lang="pt-BR" dirty="0" smtClean="0"/>
              <a:t>A </a:t>
            </a:r>
            <a:r>
              <a:rPr lang="pt-BR" dirty="0"/>
              <a:t>realização pessoal não fazia parte do objetivo de vida, não era importante</a:t>
            </a:r>
            <a:r>
              <a:rPr lang="pt-BR" dirty="0" smtClean="0"/>
              <a:t>.</a:t>
            </a:r>
          </a:p>
          <a:p>
            <a:pPr lvl="0">
              <a:spcBef>
                <a:spcPts val="400"/>
              </a:spcBef>
              <a:buNone/>
            </a:pPr>
            <a:endParaRPr lang="pt-BR" dirty="0"/>
          </a:p>
          <a:p>
            <a:pPr lvl="0" algn="just">
              <a:buNone/>
            </a:pPr>
            <a:r>
              <a:rPr lang="pt-BR" b="1" u="sng" dirty="0"/>
              <a:t>Décadas de 60 e 70</a:t>
            </a:r>
            <a:r>
              <a:rPr lang="pt-BR" dirty="0" smtClean="0"/>
              <a:t>:</a:t>
            </a:r>
          </a:p>
          <a:p>
            <a:pPr lvl="0">
              <a:spcBef>
                <a:spcPts val="400"/>
              </a:spcBef>
              <a:buNone/>
            </a:pPr>
            <a:r>
              <a:rPr lang="pt-BR" dirty="0" smtClean="0"/>
              <a:t>As </a:t>
            </a:r>
            <a:r>
              <a:rPr lang="pt-BR" dirty="0"/>
              <a:t>crianças cresciam isoladas e muito próximas dos </a:t>
            </a:r>
            <a:r>
              <a:rPr lang="pt-BR" dirty="0" smtClean="0"/>
              <a:t>adultos. A tendência era realizar </a:t>
            </a:r>
            <a:r>
              <a:rPr lang="pt-BR" dirty="0"/>
              <a:t>trabalhos domésticos, em fazenda ou empresas juntos com o intuito de dar continuidade.</a:t>
            </a:r>
          </a:p>
          <a:p>
            <a:pPr lvl="0">
              <a:spcBef>
                <a:spcPts val="400"/>
              </a:spcBef>
              <a:buNone/>
            </a:pPr>
            <a:endParaRPr lang="pt-BR" dirty="0"/>
          </a:p>
          <a:p>
            <a:pPr lvl="0">
              <a:spcBef>
                <a:spcPts val="400"/>
              </a:spcBef>
              <a:buNone/>
            </a:pPr>
            <a:endParaRPr lang="pt-BR" dirty="0"/>
          </a:p>
          <a:p>
            <a:pPr lvl="0">
              <a:spcBef>
                <a:spcPts val="400"/>
              </a:spcBef>
              <a:buNone/>
            </a:pPr>
            <a:r>
              <a:rPr lang="pt-BR" b="1" dirty="0"/>
              <a:t>Hoje em dia</a:t>
            </a:r>
            <a:r>
              <a:rPr lang="pt-BR" b="1" dirty="0" smtClean="0"/>
              <a:t>:</a:t>
            </a:r>
          </a:p>
          <a:p>
            <a:pPr lvl="0">
              <a:spcBef>
                <a:spcPts val="400"/>
              </a:spcBef>
              <a:buNone/>
            </a:pPr>
            <a:endParaRPr lang="pt-BR" b="1" dirty="0" smtClean="0"/>
          </a:p>
          <a:p>
            <a:pPr lvl="0">
              <a:spcBef>
                <a:spcPts val="400"/>
              </a:spcBef>
              <a:buNone/>
            </a:pPr>
            <a:r>
              <a:rPr lang="pt-BR" dirty="0" smtClean="0"/>
              <a:t>- A meta é Ser Feliz.</a:t>
            </a:r>
          </a:p>
          <a:p>
            <a:endParaRPr lang="pt-B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066130"/>
          </a:xfrm>
        </p:spPr>
        <p:txBody>
          <a:bodyPr>
            <a:normAutofit fontScale="90000"/>
          </a:bodyPr>
          <a:lstStyle/>
          <a:p>
            <a:r>
              <a:rPr lang="pt-BR" sz="3600" dirty="0" smtClean="0"/>
              <a:t>LIMITES DE PARTIDA</a:t>
            </a:r>
            <a:br>
              <a:rPr lang="pt-BR" sz="3600" dirty="0" smtClean="0"/>
            </a:br>
            <a:endParaRPr lang="pt-BR" sz="3600" dirty="0"/>
          </a:p>
        </p:txBody>
      </p:sp>
      <p:sp>
        <p:nvSpPr>
          <p:cNvPr id="3" name="Espaço Reservado para Conteúdo 2"/>
          <p:cNvSpPr>
            <a:spLocks noGrp="1"/>
          </p:cNvSpPr>
          <p:nvPr>
            <p:ph sz="quarter" idx="1"/>
          </p:nvPr>
        </p:nvSpPr>
        <p:spPr>
          <a:xfrm>
            <a:off x="457200" y="1268760"/>
            <a:ext cx="8229600" cy="5184576"/>
          </a:xfrm>
        </p:spPr>
        <p:txBody>
          <a:bodyPr>
            <a:normAutofit/>
          </a:bodyPr>
          <a:lstStyle/>
          <a:p>
            <a:pPr algn="just">
              <a:buNone/>
            </a:pPr>
            <a:r>
              <a:rPr lang="pt-BR" dirty="0" smtClean="0"/>
              <a:t>    Para educar é preciso estabelecer de antemão </a:t>
            </a:r>
            <a:r>
              <a:rPr lang="pt-BR" b="1" i="1" u="sng" dirty="0" smtClean="0"/>
              <a:t>Limites de Partida</a:t>
            </a:r>
            <a:r>
              <a:rPr lang="pt-BR" dirty="0" smtClean="0"/>
              <a:t>: que são regras que desde o início ordenarão todo o processo de educar os filhos.</a:t>
            </a:r>
          </a:p>
          <a:p>
            <a:pPr algn="just">
              <a:buNone/>
            </a:pPr>
            <a:r>
              <a:rPr lang="pt-BR" dirty="0" smtClean="0"/>
              <a:t>    São os </a:t>
            </a:r>
            <a:r>
              <a:rPr lang="pt-BR" b="1" i="1" dirty="0" smtClean="0"/>
              <a:t>Três</a:t>
            </a:r>
            <a:r>
              <a:rPr lang="pt-BR" dirty="0" smtClean="0"/>
              <a:t> </a:t>
            </a:r>
            <a:r>
              <a:rPr lang="pt-BR" b="1" i="1" dirty="0" smtClean="0"/>
              <a:t>Pressupostos da Educação</a:t>
            </a:r>
            <a:r>
              <a:rPr lang="pt-BR" dirty="0" smtClean="0"/>
              <a:t>: </a:t>
            </a:r>
            <a:r>
              <a:rPr lang="pt-BR" i="1" dirty="0"/>
              <a:t>r</a:t>
            </a:r>
            <a:r>
              <a:rPr lang="pt-BR" i="1" dirty="0" smtClean="0"/>
              <a:t>egras e valores </a:t>
            </a:r>
            <a:r>
              <a:rPr lang="pt-BR" dirty="0" smtClean="0"/>
              <a:t>que devem ser apresentados desde a gestação, habitue seu filho com as palavras e aos quatro anos ele já terá condições discutir e aprender a praticar no dia a dia.</a:t>
            </a:r>
            <a:endParaRPr lang="pt-B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dirty="0" smtClean="0"/>
              <a:t>Discurso sobre os Três Pressupostos</a:t>
            </a:r>
            <a:endParaRPr lang="pt-BR" dirty="0"/>
          </a:p>
        </p:txBody>
      </p:sp>
      <p:sp>
        <p:nvSpPr>
          <p:cNvPr id="3" name="Espaço Reservado para Conteúdo 2"/>
          <p:cNvSpPr>
            <a:spLocks noGrp="1"/>
          </p:cNvSpPr>
          <p:nvPr>
            <p:ph sz="quarter" idx="1"/>
          </p:nvPr>
        </p:nvSpPr>
        <p:spPr/>
        <p:txBody>
          <a:bodyPr>
            <a:normAutofit/>
          </a:bodyPr>
          <a:lstStyle/>
          <a:p>
            <a:pPr algn="just">
              <a:buNone/>
            </a:pPr>
            <a:r>
              <a:rPr lang="pt-BR" dirty="0" smtClean="0"/>
              <a:t>   “ Filho, como pai e mãe educadores nossa missão é prepará-los para vida, para que um dia esteja forte e preparado para experimentar caminhos, errar, aprender com erros e pensar por conta própria. Você vai observar que nem todos os pais dos seus amigos pensam como nós e que nem todos educam filhos do mesmo modo.</a:t>
            </a:r>
          </a:p>
          <a:p>
            <a:pPr algn="just">
              <a:buNone/>
            </a:pPr>
            <a:r>
              <a:rPr lang="pt-BR" dirty="0" smtClean="0"/>
              <a:t>    É importante que você saiba exatamente o que acreditamos ser bom para sua educação, por isso vamos apresentar três de nossas </a:t>
            </a:r>
            <a:r>
              <a:rPr lang="pt-BR" dirty="0" err="1" smtClean="0"/>
              <a:t>idéias</a:t>
            </a:r>
            <a:r>
              <a:rPr lang="pt-BR" dirty="0" smtClean="0"/>
              <a:t> sobre educação e você ouvirá muitas vezes ao longo da vida”.</a:t>
            </a:r>
            <a:endParaRPr lang="pt-B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Primeiro Pressuposto</a:t>
            </a:r>
            <a:endParaRPr lang="pt-BR" dirty="0"/>
          </a:p>
        </p:txBody>
      </p:sp>
      <p:sp>
        <p:nvSpPr>
          <p:cNvPr id="3" name="Espaço Reservado para Conteúdo 2"/>
          <p:cNvSpPr>
            <a:spLocks noGrp="1"/>
          </p:cNvSpPr>
          <p:nvPr>
            <p:ph sz="quarter" idx="1"/>
          </p:nvPr>
        </p:nvSpPr>
        <p:spPr/>
        <p:txBody>
          <a:bodyPr>
            <a:normAutofit/>
          </a:bodyPr>
          <a:lstStyle/>
          <a:p>
            <a:pPr algn="ctr">
              <a:buNone/>
            </a:pPr>
            <a:r>
              <a:rPr lang="pt-BR" u="sng" dirty="0" smtClean="0"/>
              <a:t>Mandato da Saúde e Segurança</a:t>
            </a:r>
          </a:p>
          <a:p>
            <a:pPr algn="ctr">
              <a:buNone/>
            </a:pPr>
            <a:endParaRPr lang="pt-BR" u="sng" dirty="0" smtClean="0"/>
          </a:p>
          <a:p>
            <a:pPr algn="just">
              <a:buNone/>
            </a:pPr>
            <a:r>
              <a:rPr lang="pt-BR" dirty="0" smtClean="0"/>
              <a:t>“ Não terei medo de cara feia e chiliques ou brigas quando se tratar da sua saúde, se negar tomar vacina, comer somente doces, decidir se drogar, não permitirei. Se permitir não estarei sendo bom pai ou boa mãe, esse mandato é </a:t>
            </a:r>
            <a:r>
              <a:rPr lang="pt-BR" dirty="0" err="1" smtClean="0"/>
              <a:t>irrenegociável</a:t>
            </a:r>
            <a:r>
              <a:rPr lang="pt-BR" dirty="0" smtClean="0"/>
              <a:t>. Estou disposto a ter conflitos necessários com você no intuito de fazer valer esse mandato e até impor regras a qualquer custo, depois dos dezoito anos </a:t>
            </a:r>
            <a:r>
              <a:rPr lang="pt-BR" dirty="0" err="1" smtClean="0"/>
              <a:t>vocÊ</a:t>
            </a:r>
            <a:r>
              <a:rPr lang="pt-BR" dirty="0" smtClean="0"/>
              <a:t> poderá agir como desejar.”</a:t>
            </a:r>
          </a:p>
          <a:p>
            <a:pPr algn="ctr">
              <a:buNone/>
            </a:pPr>
            <a:endParaRPr lang="pt-BR" u="sng"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457200" y="548680"/>
            <a:ext cx="8229600" cy="6048672"/>
          </a:xfrm>
        </p:spPr>
        <p:txBody>
          <a:bodyPr>
            <a:normAutofit fontScale="85000" lnSpcReduction="20000"/>
          </a:bodyPr>
          <a:lstStyle/>
          <a:p>
            <a:pPr algn="ctr">
              <a:buNone/>
            </a:pPr>
            <a:r>
              <a:rPr lang="pt-BR" sz="2800" u="sng" dirty="0" smtClean="0"/>
              <a:t>Mandato da Autonomia</a:t>
            </a:r>
          </a:p>
          <a:p>
            <a:pPr algn="ctr">
              <a:buNone/>
            </a:pPr>
            <a:endParaRPr lang="pt-BR" sz="2800" u="sng" dirty="0"/>
          </a:p>
          <a:p>
            <a:pPr algn="just">
              <a:buNone/>
            </a:pPr>
            <a:r>
              <a:rPr lang="pt-BR" sz="2800" dirty="0" smtClean="0"/>
              <a:t>“ Filho é minha obrigação criá-lo e entregá-lo ao mundo em condições de andar com os próprios pés. Isso significa incentivá-lo já no berço a tentar segurar a mamadeira, e quando </a:t>
            </a:r>
            <a:r>
              <a:rPr lang="pt-BR" sz="2800" dirty="0" err="1" smtClean="0"/>
              <a:t>voce</a:t>
            </a:r>
            <a:r>
              <a:rPr lang="pt-BR" sz="2800" dirty="0" smtClean="0"/>
              <a:t> cair e ralar o joelho aos dois anos, levantar sozinho em vez de eu ir correndo socorrê-lo, cumprir algumas tarefas de acordo com sua idade e aprender que as pessoas não estão para te servir, mas para ajudá-lo no que não é capaz de fazer. A cada dia lhe darei mais autonomia e exigirei que cumpra suas obrigações e tome decisões. Para ter autonomia você também precisará ter conhecimentos escolares necessários, exigirei que se empenhe nos estudos. Se eu falhar nesse mandato você será um adulto eternamente dependente e alienado, por isso muitas vezes serei duro e o colocarei em situações onde terá que se virar, ter iniciativa, privar de confortos e ir atrás do que necessita.”</a:t>
            </a:r>
          </a:p>
          <a:p>
            <a:pPr algn="ctr">
              <a:buNone/>
            </a:pPr>
            <a:endParaRPr lang="pt-BR" sz="2800" u="sng" dirty="0"/>
          </a:p>
          <a:p>
            <a:pPr algn="ctr">
              <a:buNone/>
            </a:pPr>
            <a:endParaRPr lang="pt-BR" sz="2800" u="sng"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457200" y="692696"/>
            <a:ext cx="8229600" cy="5433467"/>
          </a:xfrm>
        </p:spPr>
        <p:txBody>
          <a:bodyPr>
            <a:normAutofit fontScale="92500" lnSpcReduction="10000"/>
          </a:bodyPr>
          <a:lstStyle/>
          <a:p>
            <a:pPr algn="ctr">
              <a:buNone/>
            </a:pPr>
            <a:r>
              <a:rPr lang="pt-BR" sz="2800" u="sng" dirty="0" smtClean="0"/>
              <a:t>Mandato da Ética e da Etiqueta</a:t>
            </a:r>
          </a:p>
          <a:p>
            <a:pPr algn="ctr">
              <a:buNone/>
            </a:pPr>
            <a:endParaRPr lang="pt-BR" sz="2800" u="sng" dirty="0"/>
          </a:p>
          <a:p>
            <a:pPr algn="just">
              <a:buNone/>
            </a:pPr>
            <a:r>
              <a:rPr lang="pt-BR" sz="2800" dirty="0" smtClean="0"/>
              <a:t>“ Outro mandato fundamental na minha função de pai e mãe educador é que </a:t>
            </a:r>
            <a:r>
              <a:rPr lang="pt-BR" sz="2800" dirty="0" err="1" smtClean="0"/>
              <a:t>vocÊ</a:t>
            </a:r>
            <a:r>
              <a:rPr lang="pt-BR" sz="2800" dirty="0" smtClean="0"/>
              <a:t> cresça sendo uma boa pessoa, que não maltrate, não se aproveite, não engane, não traia, desde pequeno valorize a honestidade, a integridade, a franqueza e a verdade. Por isso serei muito rigoroso, você não pedirá para os amigos assinar a lista de presença quando faltar e não se omitirá se o professor se enganar e der uma nota mais alta do que você merece, nem se o garçom errar a conta.</a:t>
            </a:r>
          </a:p>
          <a:p>
            <a:pPr algn="just">
              <a:buNone/>
            </a:pPr>
            <a:r>
              <a:rPr lang="pt-BR" sz="2800" dirty="0" smtClean="0"/>
              <a:t>     Também vou ensiná-lo a ser bem-educado, a cumprimentar, agradecer e ter boas maneiras.”</a:t>
            </a:r>
            <a:endParaRPr lang="pt-BR"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dirty="0" smtClean="0"/>
              <a:t>Segundo Pressuposto</a:t>
            </a:r>
            <a:endParaRPr lang="pt-BR" dirty="0"/>
          </a:p>
        </p:txBody>
      </p:sp>
      <p:sp>
        <p:nvSpPr>
          <p:cNvPr id="3" name="Espaço Reservado para Conteúdo 2"/>
          <p:cNvSpPr>
            <a:spLocks noGrp="1"/>
          </p:cNvSpPr>
          <p:nvPr>
            <p:ph sz="quarter" idx="1"/>
          </p:nvPr>
        </p:nvSpPr>
        <p:spPr>
          <a:xfrm>
            <a:off x="457200" y="1268760"/>
            <a:ext cx="8229600" cy="4857403"/>
          </a:xfrm>
        </p:spPr>
        <p:txBody>
          <a:bodyPr>
            <a:normAutofit fontScale="62500" lnSpcReduction="20000"/>
          </a:bodyPr>
          <a:lstStyle/>
          <a:p>
            <a:pPr algn="ctr">
              <a:buNone/>
            </a:pPr>
            <a:r>
              <a:rPr lang="pt-BR" sz="3400" u="sng" dirty="0" smtClean="0"/>
              <a:t>Amor, Admiração e Reciprocidade</a:t>
            </a:r>
          </a:p>
          <a:p>
            <a:pPr algn="just">
              <a:buNone/>
            </a:pPr>
            <a:endParaRPr lang="pt-BR" u="sng" dirty="0"/>
          </a:p>
          <a:p>
            <a:pPr algn="just">
              <a:buNone/>
            </a:pPr>
            <a:r>
              <a:rPr lang="pt-BR" sz="3400" dirty="0" smtClean="0"/>
              <a:t>“ Meu amor por você é incondicional, vou sempre amá-lo mesmo que me decepcione, mesmo que se torne uma pessoa terrível, lamentaria profundamente, porém minha admiração não é incondicional, só poderei admirá-lo se </a:t>
            </a:r>
            <a:r>
              <a:rPr lang="pt-BR" sz="3400" dirty="0" err="1" smtClean="0"/>
              <a:t>fizaer</a:t>
            </a:r>
            <a:r>
              <a:rPr lang="pt-BR" sz="3400" dirty="0" smtClean="0"/>
              <a:t> coisas admiráveis.</a:t>
            </a:r>
          </a:p>
          <a:p>
            <a:pPr algn="just">
              <a:buNone/>
            </a:pPr>
            <a:r>
              <a:rPr lang="pt-BR" sz="3400" dirty="0" smtClean="0"/>
              <a:t>     Quanto ao meu apoio, ele só é incondicional até os </a:t>
            </a:r>
            <a:r>
              <a:rPr lang="pt-BR" sz="3400" dirty="0" err="1" smtClean="0"/>
              <a:t>trÊs</a:t>
            </a:r>
            <a:r>
              <a:rPr lang="pt-BR" sz="3400" dirty="0" smtClean="0"/>
              <a:t> anos, a partir daí lhe darei apoio quando merecer, quando houver reciprocidade e boa vontade. Se for malcriado, não escutar, continuarei a cuidar de você, mas não o apoiarei em diversas coisas. Continuarei fazendo somente o necessário para sua saúde e estudos. Não existe aqui em casa essa </a:t>
            </a:r>
            <a:r>
              <a:rPr lang="pt-BR" sz="3400" dirty="0" err="1" smtClean="0"/>
              <a:t>idéia</a:t>
            </a:r>
            <a:r>
              <a:rPr lang="pt-BR" sz="3400" dirty="0" smtClean="0"/>
              <a:t> de que os pais apoiam os filhos em qualquer circunstância, a relação entre pais e filhos não é uma via de mão única.”</a:t>
            </a:r>
          </a:p>
          <a:p>
            <a:pPr algn="just">
              <a:buNone/>
            </a:pPr>
            <a:endParaRPr lang="pt-BR" u="sng" dirty="0"/>
          </a:p>
          <a:p>
            <a:pPr algn="just">
              <a:buNone/>
            </a:pPr>
            <a:endParaRPr lang="pt-BR" u="sng"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dirty="0" smtClean="0"/>
              <a:t>Terceiro Pressuposto</a:t>
            </a:r>
            <a:endParaRPr lang="pt-BR" dirty="0"/>
          </a:p>
        </p:txBody>
      </p:sp>
      <p:sp>
        <p:nvSpPr>
          <p:cNvPr id="3" name="Espaço Reservado para Conteúdo 2"/>
          <p:cNvSpPr>
            <a:spLocks noGrp="1"/>
          </p:cNvSpPr>
          <p:nvPr>
            <p:ph sz="quarter" idx="1"/>
          </p:nvPr>
        </p:nvSpPr>
        <p:spPr>
          <a:xfrm>
            <a:off x="457200" y="1412776"/>
            <a:ext cx="8229600" cy="5112568"/>
          </a:xfrm>
        </p:spPr>
        <p:txBody>
          <a:bodyPr>
            <a:noAutofit/>
          </a:bodyPr>
          <a:lstStyle/>
          <a:p>
            <a:pPr algn="ctr">
              <a:buNone/>
            </a:pPr>
            <a:r>
              <a:rPr lang="pt-BR" sz="2400" u="sng" dirty="0" smtClean="0"/>
              <a:t>Seguir Regras</a:t>
            </a:r>
          </a:p>
          <a:p>
            <a:pPr algn="just">
              <a:buNone/>
            </a:pPr>
            <a:endParaRPr lang="pt-BR" sz="2400" u="sng" dirty="0"/>
          </a:p>
          <a:p>
            <a:pPr algn="just">
              <a:buNone/>
            </a:pPr>
            <a:r>
              <a:rPr lang="pt-BR" sz="2000" dirty="0" smtClean="0"/>
              <a:t>“    Filho, em todo lugar há regras, quem tem o poder manda. Talvez você não ache justas algumas regras e quando não concordar, as pessoas que tem o poder podem permitir que dê sua opinião e você pode tentar convencê-la a mudar a regra expondo suas ideias e argumentos e se não conseguir terá que segui-las ou buscar outras alternativas, só não pode transgredi-las.</a:t>
            </a:r>
          </a:p>
          <a:p>
            <a:pPr algn="just">
              <a:buNone/>
            </a:pPr>
            <a:r>
              <a:rPr lang="pt-BR" sz="2000" dirty="0" smtClean="0"/>
              <a:t>     Te daremos grande liberdade, mas seus direitos serão reconhecidos a medida que você demonstrar que sabe utilizá-los e poderão ser revogados se colocar sua saúde, segurança ou formação em risco. Não há direitos adquiridos definitivos. Sempre estaremos abertos a escutá-lo e restituir tudo, desde que demonstre que é capaz de agir com ética e responsabilidade.</a:t>
            </a:r>
            <a:endParaRPr lang="pt-BR"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p:txBody>
          <a:bodyPr/>
          <a:lstStyle/>
          <a:p>
            <a:pPr algn="ctr">
              <a:buNone/>
            </a:pPr>
            <a:r>
              <a:rPr lang="pt-BR" dirty="0" smtClean="0"/>
              <a:t>ENSINO ATIVO:</a:t>
            </a:r>
          </a:p>
          <a:p>
            <a:pPr>
              <a:buNone/>
            </a:pPr>
            <a:endParaRPr lang="pt-BR" dirty="0" smtClean="0"/>
          </a:p>
          <a:p>
            <a:r>
              <a:rPr lang="pt-BR" dirty="0" smtClean="0"/>
              <a:t>Use a linguagem do seu filho, exemplos práticos e exercícios para habituá-lo.</a:t>
            </a:r>
          </a:p>
          <a:p>
            <a:r>
              <a:rPr lang="pt-BR" dirty="0" smtClean="0"/>
              <a:t>Algumas semanas interligando as partes poupam anos de desgaste dando limites soltos</a:t>
            </a:r>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noGrp="1"/>
          </p:cNvSpPr>
          <p:nvPr>
            <p:ph type="title"/>
          </p:nvPr>
        </p:nvSpPr>
        <p:spPr>
          <a:xfrm>
            <a:off x="457200" y="274638"/>
            <a:ext cx="8229600" cy="778098"/>
          </a:xfrm>
        </p:spPr>
        <p:txBody>
          <a:bodyPr>
            <a:normAutofit fontScale="90000"/>
          </a:bodyPr>
          <a:lstStyle/>
          <a:p>
            <a:pPr lvl="0"/>
            <a:r>
              <a:rPr lang="pt-BR" sz="2800" b="1" dirty="0"/>
              <a:t>Ferramentas do Diálogo</a:t>
            </a:r>
            <a:r>
              <a:rPr lang="pt-BR" sz="3600" dirty="0"/>
              <a:t/>
            </a:r>
            <a:br>
              <a:rPr lang="pt-BR" sz="3600" dirty="0"/>
            </a:br>
            <a:endParaRPr lang="pt-BR" sz="3600" dirty="0"/>
          </a:p>
        </p:txBody>
      </p:sp>
      <p:sp>
        <p:nvSpPr>
          <p:cNvPr id="3" name="Espaço Reservado para Conteúdo 2"/>
          <p:cNvSpPr>
            <a:spLocks noGrp="1"/>
          </p:cNvSpPr>
          <p:nvPr>
            <p:ph sz="quarter" idx="1"/>
          </p:nvPr>
        </p:nvSpPr>
        <p:spPr>
          <a:xfrm>
            <a:off x="467544" y="836712"/>
            <a:ext cx="8229600" cy="5390059"/>
          </a:xfrm>
        </p:spPr>
        <p:txBody>
          <a:bodyPr>
            <a:noAutofit/>
          </a:bodyPr>
          <a:lstStyle/>
          <a:p>
            <a:pPr lvl="0">
              <a:spcBef>
                <a:spcPts val="400"/>
              </a:spcBef>
              <a:buNone/>
            </a:pPr>
            <a:r>
              <a:rPr lang="pt-BR" sz="1800" dirty="0" smtClean="0"/>
              <a:t>Só funciona se os pais utilizarem todos os mandatos acima.</a:t>
            </a:r>
          </a:p>
          <a:p>
            <a:pPr lvl="0">
              <a:spcBef>
                <a:spcPts val="400"/>
              </a:spcBef>
              <a:buNone/>
            </a:pPr>
            <a:r>
              <a:rPr lang="pt-BR" sz="1800" dirty="0" smtClean="0"/>
              <a:t>Jamais devemos dialogar em uma momento de stress, ou você acalma a pessoa ou conversa no dia seguinte.</a:t>
            </a:r>
          </a:p>
          <a:p>
            <a:pPr lvl="0">
              <a:spcBef>
                <a:spcPts val="400"/>
              </a:spcBef>
              <a:buNone/>
            </a:pPr>
            <a:endParaRPr lang="pt-BR" sz="1800" dirty="0" smtClean="0"/>
          </a:p>
          <a:p>
            <a:pPr lvl="0" algn="ctr">
              <a:spcBef>
                <a:spcPts val="400"/>
              </a:spcBef>
              <a:buNone/>
            </a:pPr>
            <a:r>
              <a:rPr lang="pt-BR" sz="1800" b="1" dirty="0" smtClean="0"/>
              <a:t>Cinco passos do Diálogo em Conexão</a:t>
            </a:r>
          </a:p>
          <a:p>
            <a:pPr lvl="0" algn="ctr">
              <a:spcBef>
                <a:spcPts val="400"/>
              </a:spcBef>
              <a:buNone/>
            </a:pPr>
            <a:endParaRPr lang="pt-BR" sz="1800" dirty="0" smtClean="0">
              <a:solidFill>
                <a:srgbClr val="FF0000"/>
              </a:solidFill>
            </a:endParaRPr>
          </a:p>
          <a:p>
            <a:pPr lvl="0">
              <a:spcBef>
                <a:spcPts val="400"/>
              </a:spcBef>
              <a:buNone/>
            </a:pPr>
            <a:r>
              <a:rPr lang="pt-BR" sz="1800" b="1" u="sng" dirty="0" smtClean="0"/>
              <a:t>1.Desarmar os ânimos:  Porque desarmar os ânimos antes de conversar??</a:t>
            </a:r>
          </a:p>
          <a:p>
            <a:pPr lvl="0">
              <a:spcBef>
                <a:spcPts val="400"/>
              </a:spcBef>
              <a:buNone/>
            </a:pPr>
            <a:r>
              <a:rPr lang="pt-BR" sz="1800" dirty="0" smtClean="0"/>
              <a:t>-Se começar a conversar com seu filho irritado e temeroso, ele não ouvirá de verdade e vocês acabarão brigando, ou um de vocês cederá, ressentido.</a:t>
            </a:r>
          </a:p>
          <a:p>
            <a:pPr lvl="0">
              <a:spcBef>
                <a:spcPts val="400"/>
              </a:spcBef>
              <a:buNone/>
            </a:pPr>
            <a:r>
              <a:rPr lang="pt-BR" sz="1800" dirty="0" smtClean="0"/>
              <a:t>-Porque talvez ele ache que você “ não entende mesmo”, só sabe impor seu ponto de vista e logo fica nervoso sem ouvir o que ele tem a dizer. Seu filho irá se fechar.</a:t>
            </a:r>
          </a:p>
          <a:p>
            <a:pPr lvl="0">
              <a:spcBef>
                <a:spcPts val="400"/>
              </a:spcBef>
              <a:buNone/>
            </a:pPr>
            <a:r>
              <a:rPr lang="pt-BR" sz="1800" b="1" dirty="0" smtClean="0"/>
              <a:t>Como fazer? </a:t>
            </a:r>
            <a:r>
              <a:rPr lang="pt-BR" sz="1800" dirty="0" smtClean="0"/>
              <a:t>Você pode começar pedindo desculpas pela parte que lhe cabe, por exemplo ter perdido a paciência ou gritado; pode dizer que tem notado que determinadas situações de conflitos se repetem e andou tendo ideias de como talvez possa evita-las; pode declarar que quer conversar apenas para conhecer o ponto de vista dele e tentar entende-lo de verdade; pode simplesmente entrar direto no tema, perguntando sobre fatos, os pensamentos ou emoções referentes ao problema em questão.</a:t>
            </a:r>
            <a:endParaRPr lang="pt-BR"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457200" y="188640"/>
            <a:ext cx="8229600" cy="6480720"/>
          </a:xfrm>
        </p:spPr>
        <p:txBody>
          <a:bodyPr>
            <a:noAutofit/>
          </a:bodyPr>
          <a:lstStyle/>
          <a:p>
            <a:pPr lvl="0">
              <a:spcBef>
                <a:spcPts val="400"/>
              </a:spcBef>
              <a:buNone/>
            </a:pPr>
            <a:r>
              <a:rPr lang="pt-BR" sz="1800" b="1" u="sng" dirty="0" smtClean="0"/>
              <a:t>2. Escutar de verdade seu filho:</a:t>
            </a:r>
          </a:p>
          <a:p>
            <a:pPr lvl="0">
              <a:spcBef>
                <a:spcPts val="400"/>
              </a:spcBef>
              <a:buNone/>
            </a:pPr>
            <a:endParaRPr lang="pt-BR" sz="1800" u="sng" dirty="0" smtClean="0"/>
          </a:p>
          <a:p>
            <a:pPr lvl="0">
              <a:spcBef>
                <a:spcPts val="400"/>
              </a:spcBef>
              <a:buNone/>
            </a:pPr>
            <a:r>
              <a:rPr lang="pt-BR" sz="1600" dirty="0" smtClean="0"/>
              <a:t>      O Essencial é entender as motivações, os medos e sonhos dos seus filhos, se você não souber o que ele sente ou pensa, corre o risco de fazer um sermão em vão. Assim como os adultos, crianças e adolescentes só prestam atenção naquilo que se relaciona com seu mundo, seus desejos e temores.</a:t>
            </a:r>
          </a:p>
          <a:p>
            <a:pPr lvl="0">
              <a:spcBef>
                <a:spcPts val="400"/>
              </a:spcBef>
              <a:buNone/>
            </a:pPr>
            <a:r>
              <a:rPr lang="pt-BR" sz="1600" dirty="0" smtClean="0"/>
              <a:t>      O problema de não ouvir é cortar a conexão de confiança dos filhos nos pais, é saber que não pode falar sobre nada e ter que recorrer a um vizinho, um amigo para desabafar. Não erre o alvo em um diálogo, nem entre em pânico, tente manter a calma.</a:t>
            </a:r>
          </a:p>
          <a:p>
            <a:pPr lvl="0">
              <a:spcBef>
                <a:spcPts val="400"/>
              </a:spcBef>
              <a:buNone/>
            </a:pPr>
            <a:r>
              <a:rPr lang="pt-BR" sz="1600" b="1" dirty="0" smtClean="0"/>
              <a:t>      Como fazer?  </a:t>
            </a:r>
            <a:r>
              <a:rPr lang="pt-BR" sz="1600" dirty="0" smtClean="0"/>
              <a:t>Comece por perguntas sobre fato, horários, sequencia de acontecimentos, pessoas que participaram e demonstre interesse no que ele tem a dizer; prossiga explorando a versão dele, seus pensamentos, desejos e temores nesses momentos e continue aprofundando; por fim aborde os sentimentos, o que ele sentiu ou costuma sentir nesses momentos, entre também em detalhes.</a:t>
            </a:r>
          </a:p>
          <a:p>
            <a:pPr lvl="0">
              <a:spcBef>
                <a:spcPts val="400"/>
              </a:spcBef>
              <a:buNone/>
            </a:pPr>
            <a:r>
              <a:rPr lang="pt-BR" sz="1600" b="1" dirty="0" smtClean="0"/>
              <a:t>       Observe- </a:t>
            </a:r>
            <a:r>
              <a:rPr lang="pt-BR" sz="1600" dirty="0" smtClean="0"/>
              <a:t>Pergunte de forma amistosa e não conteste mesmo que ele esteja distorcendo as coisas ou sendo contraditório. Sua meta é entender.</a:t>
            </a:r>
          </a:p>
          <a:p>
            <a:pPr lvl="0">
              <a:spcBef>
                <a:spcPts val="400"/>
              </a:spcBef>
              <a:buNone/>
            </a:pPr>
            <a:r>
              <a:rPr lang="pt-BR" sz="1600" dirty="0" smtClean="0"/>
              <a:t>       Crianças pequenas podem não saber responder  às perguntas, você pode propor hipóteses como “muitas pessoas nessa situação sentem que...”, “ será que isso que você pensou, ou sentiu?”. De modo que comece a confabular.</a:t>
            </a:r>
          </a:p>
          <a:p>
            <a:pPr lvl="0">
              <a:spcBef>
                <a:spcPts val="400"/>
              </a:spcBef>
              <a:buNone/>
            </a:pPr>
            <a:r>
              <a:rPr lang="pt-BR" sz="1600" dirty="0" smtClean="0"/>
              <a:t>      Não importa se a versão é fantasiosa, sua meta é ter uma história para saber o porque agiu de certa forma.</a:t>
            </a:r>
            <a:endParaRPr lang="pt-BR" sz="1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457200" y="332656"/>
            <a:ext cx="8229600" cy="5793507"/>
          </a:xfrm>
        </p:spPr>
        <p:txBody>
          <a:bodyPr>
            <a:normAutofit fontScale="92500" lnSpcReduction="20000"/>
          </a:bodyPr>
          <a:lstStyle/>
          <a:p>
            <a:pPr lvl="0">
              <a:spcBef>
                <a:spcPts val="400"/>
              </a:spcBef>
              <a:buNone/>
            </a:pPr>
            <a:r>
              <a:rPr lang="pt-BR" b="1" u="sng" dirty="0" smtClean="0"/>
              <a:t>3. Se colocar no lugar do outro (Empatia):</a:t>
            </a:r>
          </a:p>
          <a:p>
            <a:pPr lvl="0">
              <a:spcBef>
                <a:spcPts val="400"/>
              </a:spcBef>
              <a:buNone/>
            </a:pPr>
            <a:endParaRPr lang="pt-BR" u="sng" dirty="0" smtClean="0"/>
          </a:p>
          <a:p>
            <a:pPr lvl="0">
              <a:spcBef>
                <a:spcPts val="400"/>
              </a:spcBef>
              <a:buNone/>
            </a:pPr>
            <a:r>
              <a:rPr lang="pt-BR" dirty="0" smtClean="0"/>
              <a:t>      Aumente ainda mais a conexão com medos e sonhos do seu filho, agora demonstrando empatia  com sua motivações e não com as ações. Ao ser empático não quer dizer que aprovo, mas que entendo.</a:t>
            </a:r>
          </a:p>
          <a:p>
            <a:pPr lvl="0">
              <a:spcBef>
                <a:spcPts val="400"/>
              </a:spcBef>
              <a:buNone/>
            </a:pPr>
            <a:r>
              <a:rPr lang="pt-BR" b="1" dirty="0" smtClean="0"/>
              <a:t>      Como fazer? </a:t>
            </a:r>
            <a:r>
              <a:rPr lang="pt-BR" dirty="0" smtClean="0"/>
              <a:t>Formule com suas palavras de forma empática, exatamente o que entendeu sobre o que seu filho pensa e sente em determinada situação; em seguida confira com ele se você realmente entendeu; tenha cuidado em formular, não coloque julgamentos de valor.</a:t>
            </a:r>
          </a:p>
          <a:p>
            <a:pPr lvl="0">
              <a:spcBef>
                <a:spcPts val="400"/>
              </a:spcBef>
              <a:buNone/>
            </a:pPr>
            <a:r>
              <a:rPr lang="pt-BR" dirty="0" smtClean="0"/>
              <a:t>     É importante que ele sinta que você foi capaz de expressar o que ele sente de modo mais precioso de modo que ele mesmo seria capaz. Ele deve se sentir profundamente entendido</a:t>
            </a:r>
          </a:p>
          <a:p>
            <a:pPr lvl="0">
              <a:spcBef>
                <a:spcPts val="400"/>
              </a:spcBef>
              <a:buNone/>
            </a:pPr>
            <a:r>
              <a:rPr lang="pt-BR" b="1" dirty="0" smtClean="0"/>
              <a:t>     Exemplo- </a:t>
            </a:r>
            <a:r>
              <a:rPr lang="pt-BR" dirty="0" smtClean="0"/>
              <a:t>O desejo de possuir algo ou o temor de ir mal em uma prova são legítimos, e embora você não aprove as ações de roubas aquilo que se deseja possuir ou de colar para conseguir nota boa, você compreende que esses desejos existam.</a:t>
            </a:r>
          </a:p>
          <a:p>
            <a:endParaRPr lang="pt-B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457200" y="332656"/>
            <a:ext cx="8229600" cy="6264696"/>
          </a:xfrm>
        </p:spPr>
        <p:txBody>
          <a:bodyPr>
            <a:normAutofit fontScale="40000" lnSpcReduction="20000"/>
          </a:bodyPr>
          <a:lstStyle/>
          <a:p>
            <a:pPr lvl="0">
              <a:spcBef>
                <a:spcPts val="400"/>
              </a:spcBef>
              <a:buNone/>
            </a:pPr>
            <a:r>
              <a:rPr lang="pt-BR" sz="4200" u="sng" dirty="0" smtClean="0"/>
              <a:t>4. Apresentar um Dilema :</a:t>
            </a:r>
          </a:p>
          <a:p>
            <a:pPr lvl="0">
              <a:spcBef>
                <a:spcPts val="400"/>
              </a:spcBef>
              <a:buNone/>
            </a:pPr>
            <a:endParaRPr lang="pt-BR" sz="4200" dirty="0" smtClean="0"/>
          </a:p>
          <a:p>
            <a:pPr lvl="0">
              <a:spcBef>
                <a:spcPts val="400"/>
              </a:spcBef>
              <a:buNone/>
            </a:pPr>
            <a:r>
              <a:rPr lang="pt-BR" sz="4200" dirty="0" smtClean="0"/>
              <a:t>      Sua meta agora é convidar seu filho para pensar de modo que o pai e mãe pensaram, conhecer o dilema que você enxerga fazendo com que ele veja outro ponto de vista.</a:t>
            </a:r>
          </a:p>
          <a:p>
            <a:pPr lvl="0">
              <a:spcBef>
                <a:spcPts val="400"/>
              </a:spcBef>
              <a:buNone/>
            </a:pPr>
            <a:r>
              <a:rPr lang="pt-BR" sz="4200" dirty="0" smtClean="0"/>
              <a:t>      Não se trata mais do “eu” contra “ você”, ambos podem pesquisar soluções e cada um pode ter uma solução para resolver o problema,  agora o dilema é dos dois. Será possível integrar dois pontos de vista legítimos, mas contraditórios?</a:t>
            </a:r>
          </a:p>
          <a:p>
            <a:pPr lvl="0">
              <a:spcBef>
                <a:spcPts val="400"/>
              </a:spcBef>
              <a:buNone/>
            </a:pPr>
            <a:r>
              <a:rPr lang="pt-BR" sz="4200" b="1" dirty="0" smtClean="0"/>
              <a:t>      Como fazer? </a:t>
            </a:r>
            <a:r>
              <a:rPr lang="pt-BR" sz="4200" dirty="0" smtClean="0"/>
              <a:t>Você explica e reconhece a legitimidade da motivação dele, mas que gostaria de apresentar um impedimento ético ou prático ( 3 pressupostos da educação), explica que como responsável por protegê-lo e prepara-lo para a vida não tem como deixar essas questões de lado; Você admite que nessa situação há dois lados e que não há uma resposta óbvia e você de fato ainda não sabe como buscar solução, por isso o convida para busca-las juntos.</a:t>
            </a:r>
          </a:p>
          <a:p>
            <a:pPr lvl="0">
              <a:spcBef>
                <a:spcPts val="400"/>
              </a:spcBef>
              <a:buNone/>
            </a:pPr>
            <a:endParaRPr lang="pt-BR" sz="4200" dirty="0" smtClean="0"/>
          </a:p>
          <a:p>
            <a:pPr lvl="0">
              <a:spcBef>
                <a:spcPts val="400"/>
              </a:spcBef>
              <a:buNone/>
            </a:pPr>
            <a:r>
              <a:rPr lang="pt-BR" sz="4200" u="sng" dirty="0" smtClean="0"/>
              <a:t>5. Resolução/Soluções:</a:t>
            </a:r>
          </a:p>
          <a:p>
            <a:pPr lvl="0">
              <a:spcBef>
                <a:spcPts val="400"/>
              </a:spcBef>
              <a:buNone/>
            </a:pPr>
            <a:endParaRPr lang="pt-BR" sz="4200" u="sng" dirty="0" smtClean="0"/>
          </a:p>
          <a:p>
            <a:pPr lvl="0">
              <a:spcBef>
                <a:spcPts val="400"/>
              </a:spcBef>
              <a:buNone/>
            </a:pPr>
            <a:r>
              <a:rPr lang="pt-BR" sz="4200" dirty="0" smtClean="0"/>
              <a:t>      Estimule seu filho a dar ideias, podem se inspirar em exemplos de outras pessoas, ou ainda consultar amigos, parentes, profissionais, etc. Se as ideias dele forem muito imaturas ou inviáveis, não descarte de imediato, faça –o compreender o porque achou inadequada.</a:t>
            </a:r>
          </a:p>
          <a:p>
            <a:endParaRPr lang="pt-B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A Arte de Impor Limites</a:t>
            </a:r>
            <a:endParaRPr lang="pt-BR" dirty="0"/>
          </a:p>
        </p:txBody>
      </p:sp>
      <p:sp>
        <p:nvSpPr>
          <p:cNvPr id="3" name="Espaço Reservado para Conteúdo 2"/>
          <p:cNvSpPr>
            <a:spLocks noGrp="1"/>
          </p:cNvSpPr>
          <p:nvPr>
            <p:ph sz="quarter" idx="1"/>
          </p:nvPr>
        </p:nvSpPr>
        <p:spPr/>
        <p:txBody>
          <a:bodyPr>
            <a:normAutofit fontScale="92500" lnSpcReduction="20000"/>
          </a:bodyPr>
          <a:lstStyle/>
          <a:p>
            <a:pPr lvl="0">
              <a:spcBef>
                <a:spcPts val="400"/>
              </a:spcBef>
              <a:buNone/>
            </a:pPr>
            <a:r>
              <a:rPr lang="pt-BR" dirty="0" smtClean="0"/>
              <a:t>Até agora vimos como dar limites através do Diálogo, o que fazer quando o diálogo não é</a:t>
            </a:r>
          </a:p>
          <a:p>
            <a:pPr lvl="0">
              <a:spcBef>
                <a:spcPts val="400"/>
              </a:spcBef>
              <a:buNone/>
            </a:pPr>
            <a:r>
              <a:rPr lang="pt-BR" dirty="0" smtClean="0"/>
              <a:t>suficiente?</a:t>
            </a:r>
          </a:p>
          <a:p>
            <a:pPr lvl="0">
              <a:spcBef>
                <a:spcPts val="400"/>
              </a:spcBef>
              <a:buNone/>
            </a:pPr>
            <a:endParaRPr lang="pt-BR" dirty="0" smtClean="0"/>
          </a:p>
          <a:p>
            <a:pPr lvl="0">
              <a:spcBef>
                <a:spcPts val="400"/>
              </a:spcBef>
              <a:buNone/>
            </a:pPr>
            <a:r>
              <a:rPr lang="pt-BR" u="sng" dirty="0" smtClean="0"/>
              <a:t>Limites de contenção X Limites Transformadores:</a:t>
            </a:r>
          </a:p>
          <a:p>
            <a:pPr lvl="0">
              <a:spcBef>
                <a:spcPts val="400"/>
              </a:spcBef>
              <a:buNone/>
            </a:pPr>
            <a:endParaRPr lang="pt-BR" u="sng" dirty="0" smtClean="0"/>
          </a:p>
          <a:p>
            <a:pPr lvl="0">
              <a:spcBef>
                <a:spcPts val="400"/>
              </a:spcBef>
              <a:buNone/>
            </a:pPr>
            <a:r>
              <a:rPr lang="pt-BR" dirty="0" smtClean="0"/>
              <a:t>-Limites de contenção são dados apenas a cada ocasião, eles impedem comportamento; inadequado no momento mas tendem a se enfraquecer com o tempo voltando a repetir comportamento;</a:t>
            </a:r>
          </a:p>
          <a:p>
            <a:pPr lvl="0">
              <a:spcBef>
                <a:spcPts val="400"/>
              </a:spcBef>
              <a:buNone/>
            </a:pPr>
            <a:r>
              <a:rPr lang="pt-BR" dirty="0" smtClean="0"/>
              <a:t>-Limites ocasionais podem ser suaves, moderados ou  contundentes ( broncas e castigos),;</a:t>
            </a:r>
          </a:p>
          <a:p>
            <a:pPr lvl="0">
              <a:spcBef>
                <a:spcPts val="400"/>
              </a:spcBef>
              <a:buNone/>
            </a:pPr>
            <a:r>
              <a:rPr lang="pt-BR" dirty="0" smtClean="0"/>
              <a:t>-Limites transformadores ou interligados interligam a consciência do problema. Promovem mudança de atitudes.</a:t>
            </a:r>
          </a:p>
          <a:p>
            <a:endParaRPr lang="pt-B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457200" y="620688"/>
            <a:ext cx="8229600" cy="5505475"/>
          </a:xfrm>
        </p:spPr>
        <p:txBody>
          <a:bodyPr>
            <a:normAutofit/>
          </a:bodyPr>
          <a:lstStyle/>
          <a:p>
            <a:pPr lvl="0">
              <a:spcBef>
                <a:spcPts val="400"/>
              </a:spcBef>
              <a:buNone/>
            </a:pPr>
            <a:r>
              <a:rPr lang="pt-BR" u="sng" dirty="0" smtClean="0"/>
              <a:t>Contenções X Castigos:</a:t>
            </a:r>
          </a:p>
          <a:p>
            <a:pPr lvl="0">
              <a:spcBef>
                <a:spcPts val="400"/>
              </a:spcBef>
              <a:buNone/>
            </a:pPr>
            <a:endParaRPr lang="pt-BR" u="sng" dirty="0" smtClean="0"/>
          </a:p>
          <a:p>
            <a:pPr lvl="0">
              <a:spcBef>
                <a:spcPts val="400"/>
              </a:spcBef>
              <a:buNone/>
            </a:pPr>
            <a:r>
              <a:rPr lang="pt-BR" dirty="0" smtClean="0"/>
              <a:t>-Contenções são manobras que barram momentaneamente maus comportamentos;</a:t>
            </a:r>
          </a:p>
          <a:p>
            <a:pPr lvl="0">
              <a:spcBef>
                <a:spcPts val="400"/>
              </a:spcBef>
              <a:buNone/>
            </a:pPr>
            <a:r>
              <a:rPr lang="pt-BR" dirty="0" smtClean="0"/>
              <a:t>-Castigo é onde o adulto exerce seu poder e retira algo precioso por um tempo;</a:t>
            </a:r>
          </a:p>
          <a:p>
            <a:pPr lvl="0">
              <a:spcBef>
                <a:spcPts val="400"/>
              </a:spcBef>
              <a:buNone/>
            </a:pPr>
            <a:r>
              <a:rPr lang="pt-BR" dirty="0" smtClean="0"/>
              <a:t>-Castigos tem tempo fixo de cumprimento e esse tempo não é encurtado e nem o castigo suspenso se seu filho muda de atitude, como ocorre na contenção;</a:t>
            </a:r>
          </a:p>
          <a:p>
            <a:pPr lvl="0">
              <a:spcBef>
                <a:spcPts val="400"/>
              </a:spcBef>
              <a:buNone/>
            </a:pPr>
            <a:r>
              <a:rPr lang="pt-BR" dirty="0" smtClean="0"/>
              <a:t>-Castigos não precisam ter vínculo com o tema em questão . Meta é quebrar a resistência a mudança;</a:t>
            </a:r>
          </a:p>
          <a:p>
            <a:pPr lvl="0">
              <a:spcBef>
                <a:spcPts val="400"/>
              </a:spcBef>
              <a:buNone/>
            </a:pPr>
            <a:r>
              <a:rPr lang="pt-BR" dirty="0" smtClean="0"/>
              <a:t>-Castigos aplicados com frequência deixam de educar e diminuem a eficácia.</a:t>
            </a:r>
          </a:p>
          <a:p>
            <a:endParaRPr lang="pt-B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778098"/>
          </a:xfrm>
        </p:spPr>
        <p:txBody>
          <a:bodyPr>
            <a:noAutofit/>
          </a:bodyPr>
          <a:lstStyle/>
          <a:p>
            <a:r>
              <a:rPr lang="pt-BR" sz="3200" dirty="0" smtClean="0"/>
              <a:t>Exemplo para Impor Limites que Interligam as Partes</a:t>
            </a:r>
            <a:endParaRPr lang="pt-BR" sz="3200" dirty="0"/>
          </a:p>
        </p:txBody>
      </p:sp>
      <p:sp>
        <p:nvSpPr>
          <p:cNvPr id="3" name="Espaço Reservado para Conteúdo 2"/>
          <p:cNvSpPr>
            <a:spLocks noGrp="1"/>
          </p:cNvSpPr>
          <p:nvPr>
            <p:ph sz="quarter" idx="1"/>
          </p:nvPr>
        </p:nvSpPr>
        <p:spPr>
          <a:xfrm>
            <a:off x="457200" y="1340768"/>
            <a:ext cx="8229600" cy="5112568"/>
          </a:xfrm>
        </p:spPr>
        <p:txBody>
          <a:bodyPr>
            <a:normAutofit fontScale="77500" lnSpcReduction="20000"/>
          </a:bodyPr>
          <a:lstStyle/>
          <a:p>
            <a:pPr lvl="0">
              <a:spcBef>
                <a:spcPts val="400"/>
              </a:spcBef>
              <a:buNone/>
            </a:pPr>
            <a:r>
              <a:rPr lang="pt-BR" dirty="0" smtClean="0"/>
              <a:t>1º Momento- Impor que comportamento cesse, com um basta ou castigo e exige a partir daí mudança de atitude imediata;</a:t>
            </a:r>
          </a:p>
          <a:p>
            <a:pPr lvl="0">
              <a:spcBef>
                <a:spcPts val="400"/>
              </a:spcBef>
              <a:buNone/>
            </a:pPr>
            <a:r>
              <a:rPr lang="pt-BR" dirty="0" smtClean="0"/>
              <a:t>2ª Momento- Após basta contundentes ou castigo de alto impacto, impor conversa para conscientizar, submetido a força de um limite será mais fácil que ele lhe escute, apresente o problema e mostre o porque é necessário que ele tenha um comportamento mais adequado.</a:t>
            </a:r>
          </a:p>
          <a:p>
            <a:pPr lvl="0">
              <a:spcBef>
                <a:spcPts val="400"/>
              </a:spcBef>
              <a:buNone/>
            </a:pPr>
            <a:r>
              <a:rPr lang="pt-BR" dirty="0" smtClean="0"/>
              <a:t>3º Momento- Você comprometeu seu filho a um projeto de mudança imediato, deixando claro não aceitar mais aquele comportamento e tomará medidas enérgicas caso se repita.</a:t>
            </a:r>
          </a:p>
          <a:p>
            <a:pPr lvl="0">
              <a:spcBef>
                <a:spcPts val="400"/>
              </a:spcBef>
              <a:buNone/>
            </a:pPr>
            <a:endParaRPr lang="pt-BR" dirty="0"/>
          </a:p>
          <a:p>
            <a:pPr lvl="0" algn="ctr">
              <a:spcBef>
                <a:spcPts val="400"/>
              </a:spcBef>
              <a:buNone/>
            </a:pPr>
            <a:r>
              <a:rPr lang="pt-BR" b="1" dirty="0"/>
              <a:t>Limites Suaves ( Um a quatro anos de idade)</a:t>
            </a:r>
          </a:p>
          <a:p>
            <a:pPr lvl="0">
              <a:spcBef>
                <a:spcPts val="400"/>
              </a:spcBef>
              <a:buNone/>
            </a:pPr>
            <a:r>
              <a:rPr lang="pt-BR" dirty="0"/>
              <a:t>-Distrair – Conter e executar- Dar ordens positivas-  Dar opções- Combinar os três avisos- Sugestionar- Estimular a fala explicativa em vez do Chilique- Ignorar o negativo-  Sentar-se na </a:t>
            </a:r>
            <a:r>
              <a:rPr lang="pt-BR" dirty="0" smtClean="0"/>
              <a:t>cadeirinha</a:t>
            </a:r>
          </a:p>
          <a:p>
            <a:pPr lvl="0">
              <a:spcBef>
                <a:spcPts val="400"/>
              </a:spcBef>
              <a:buNone/>
            </a:pPr>
            <a:endParaRPr lang="pt-BR" dirty="0"/>
          </a:p>
          <a:p>
            <a:pPr lvl="0" algn="ctr">
              <a:spcBef>
                <a:spcPts val="400"/>
              </a:spcBef>
              <a:buNone/>
            </a:pPr>
            <a:r>
              <a:rPr lang="pt-BR" b="1" dirty="0"/>
              <a:t>Limites Moderados</a:t>
            </a:r>
          </a:p>
          <a:p>
            <a:pPr lvl="0" algn="just">
              <a:spcBef>
                <a:spcPts val="400"/>
              </a:spcBef>
              <a:buNone/>
            </a:pPr>
            <a:r>
              <a:rPr lang="pt-BR" dirty="0"/>
              <a:t>- Dizer “ nãos” enérgicos crescentes – Conscientizar sobre consequências nocivas - Gerenciar consequências (se/então) – Reparar danos causados – Retirar apoios lúdicos e carinhosos ( dar para receber) .</a:t>
            </a:r>
            <a:endParaRPr lang="pt-BR" dirty="0" smtClean="0"/>
          </a:p>
          <a:p>
            <a:endParaRPr lang="pt-B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778098"/>
          </a:xfrm>
        </p:spPr>
        <p:txBody>
          <a:bodyPr>
            <a:normAutofit fontScale="90000"/>
          </a:bodyPr>
          <a:lstStyle/>
          <a:p>
            <a:r>
              <a:rPr lang="pt-BR" sz="2800" b="1" dirty="0" smtClean="0"/>
              <a:t>5 Passos de Como Promover Mudanças de Atitude</a:t>
            </a:r>
            <a:endParaRPr lang="pt-BR" sz="2800" dirty="0"/>
          </a:p>
        </p:txBody>
      </p:sp>
      <p:sp>
        <p:nvSpPr>
          <p:cNvPr id="3" name="Espaço Reservado para Conteúdo 2"/>
          <p:cNvSpPr>
            <a:spLocks noGrp="1"/>
          </p:cNvSpPr>
          <p:nvPr>
            <p:ph sz="quarter" idx="1"/>
          </p:nvPr>
        </p:nvSpPr>
        <p:spPr>
          <a:xfrm>
            <a:off x="457200" y="1124744"/>
            <a:ext cx="8229600" cy="5544616"/>
          </a:xfrm>
        </p:spPr>
        <p:txBody>
          <a:bodyPr>
            <a:normAutofit/>
          </a:bodyPr>
          <a:lstStyle/>
          <a:p>
            <a:pPr lvl="0">
              <a:spcBef>
                <a:spcPts val="400"/>
              </a:spcBef>
              <a:buNone/>
            </a:pPr>
            <a:r>
              <a:rPr lang="pt-BR" sz="1900" dirty="0" smtClean="0"/>
              <a:t>1º Passo – Explicar ao filho como mudar hábitos e atitudes antigas.</a:t>
            </a:r>
          </a:p>
          <a:p>
            <a:pPr lvl="0">
              <a:spcBef>
                <a:spcPts val="400"/>
              </a:spcBef>
              <a:buNone/>
            </a:pPr>
            <a:r>
              <a:rPr lang="pt-BR" sz="1900" dirty="0" smtClean="0"/>
              <a:t>2ª Passo – Especificar o que tem de mudar, qual é o novo comportamento desejável e estipular um prazo para atingir a meta.</a:t>
            </a:r>
          </a:p>
          <a:p>
            <a:pPr lvl="0">
              <a:spcBef>
                <a:spcPts val="400"/>
              </a:spcBef>
              <a:buNone/>
            </a:pPr>
            <a:r>
              <a:rPr lang="pt-BR" sz="1900" dirty="0" smtClean="0"/>
              <a:t>3º Passo – Combinar etapas, cada uma com esquemas progressivamente mais exigentes. </a:t>
            </a:r>
          </a:p>
          <a:p>
            <a:pPr lvl="0">
              <a:spcBef>
                <a:spcPts val="400"/>
              </a:spcBef>
              <a:buNone/>
            </a:pPr>
            <a:r>
              <a:rPr lang="pt-BR" sz="1900" dirty="0" smtClean="0"/>
              <a:t>4º Passo – Preparar ( Dando recursos psicológicos e práticos) e praticar com seu filho para que ele possa mudar.</a:t>
            </a:r>
          </a:p>
          <a:p>
            <a:pPr lvl="0">
              <a:spcBef>
                <a:spcPts val="400"/>
              </a:spcBef>
              <a:buNone/>
            </a:pPr>
            <a:r>
              <a:rPr lang="pt-BR" sz="1900" dirty="0" smtClean="0"/>
              <a:t>5º Passo – Combinar um sistema de lembretes e o Monitoramento.</a:t>
            </a:r>
          </a:p>
          <a:p>
            <a:pPr lvl="0">
              <a:spcBef>
                <a:spcPts val="400"/>
              </a:spcBef>
              <a:buNone/>
            </a:pPr>
            <a:endParaRPr lang="pt-BR" dirty="0" smtClean="0"/>
          </a:p>
          <a:p>
            <a:endParaRPr lang="pt-BR" dirty="0"/>
          </a:p>
        </p:txBody>
      </p:sp>
      <p:pic>
        <p:nvPicPr>
          <p:cNvPr id="4" name="Imagem 3" descr="20170724_102504-1.jpg"/>
          <p:cNvPicPr>
            <a:picLocks noChangeAspect="1"/>
          </p:cNvPicPr>
          <p:nvPr/>
        </p:nvPicPr>
        <p:blipFill>
          <a:blip r:embed="rId2" cstate="print"/>
          <a:stretch>
            <a:fillRect/>
          </a:stretch>
        </p:blipFill>
        <p:spPr>
          <a:xfrm>
            <a:off x="1547664" y="4005064"/>
            <a:ext cx="5724897" cy="258308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457200" y="1484784"/>
            <a:ext cx="8229600" cy="4641379"/>
          </a:xfrm>
        </p:spPr>
        <p:txBody>
          <a:bodyPr/>
          <a:lstStyle/>
          <a:p>
            <a:pPr lvl="0" algn="ctr">
              <a:buNone/>
            </a:pPr>
            <a:r>
              <a:rPr lang="pt-BR" dirty="0">
                <a:latin typeface="Comic Sans MS" pitchFamily="66" charset="0"/>
              </a:rPr>
              <a:t>“EDUCAI AS CRIANÇAS PARA QUE NÃO SEJA PRECISO PUNIR OS ADULTOS”</a:t>
            </a:r>
          </a:p>
          <a:p>
            <a:pPr lvl="0" algn="ctr">
              <a:spcBef>
                <a:spcPts val="400"/>
              </a:spcBef>
              <a:buNone/>
            </a:pPr>
            <a:r>
              <a:rPr lang="pt-BR" sz="1600" dirty="0"/>
              <a:t>PITÁGORAS</a:t>
            </a:r>
          </a:p>
          <a:p>
            <a:endParaRPr lang="pt-BR" dirty="0" smtClean="0"/>
          </a:p>
          <a:p>
            <a:endParaRPr lang="pt-BR" dirty="0" smtClean="0"/>
          </a:p>
          <a:p>
            <a:endParaRPr lang="pt-BR" dirty="0"/>
          </a:p>
          <a:p>
            <a:pPr algn="ctr">
              <a:buNone/>
            </a:pPr>
            <a:r>
              <a:rPr lang="pt-BR" b="1" dirty="0" smtClean="0">
                <a:solidFill>
                  <a:srgbClr val="FF0000"/>
                </a:solidFill>
              </a:rPr>
              <a:t>MUITO OBRIGADO!!!</a:t>
            </a:r>
            <a:endParaRPr lang="pt-BR" b="1" dirty="0">
              <a:solidFill>
                <a:srgbClr val="FF000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364</TotalTime>
  <Words>2330</Words>
  <Application>Microsoft Office PowerPoint</Application>
  <PresentationFormat>Apresentação na tela (4:3)</PresentationFormat>
  <Paragraphs>115</Paragraphs>
  <Slides>20</Slides>
  <Notes>0</Notes>
  <HiddenSlides>0</HiddenSlides>
  <MMClips>0</MMClips>
  <ScaleCrop>false</ScaleCrop>
  <HeadingPairs>
    <vt:vector size="4" baseType="variant">
      <vt:variant>
        <vt:lpstr>Tema</vt:lpstr>
      </vt:variant>
      <vt:variant>
        <vt:i4>1</vt:i4>
      </vt:variant>
      <vt:variant>
        <vt:lpstr>Títulos de slides</vt:lpstr>
      </vt:variant>
      <vt:variant>
        <vt:i4>20</vt:i4>
      </vt:variant>
    </vt:vector>
  </HeadingPairs>
  <TitlesOfParts>
    <vt:vector size="21" baseType="lpstr">
      <vt:lpstr>Balcão Envidraçado</vt:lpstr>
      <vt:lpstr>Slide 1</vt:lpstr>
      <vt:lpstr>Slide 2</vt:lpstr>
      <vt:lpstr>As novas condições de Educação no mundo: O que mudou no mundo e o que precisamos repensar.</vt:lpstr>
      <vt:lpstr>LIMITES DE PARTIDA </vt:lpstr>
      <vt:lpstr>Discurso sobre os Três Pressupostos</vt:lpstr>
      <vt:lpstr>Primeiro Pressuposto</vt:lpstr>
      <vt:lpstr>Slide 7</vt:lpstr>
      <vt:lpstr>Slide 8</vt:lpstr>
      <vt:lpstr>Segundo Pressuposto</vt:lpstr>
      <vt:lpstr>Terceiro Pressuposto</vt:lpstr>
      <vt:lpstr>Slide 11</vt:lpstr>
      <vt:lpstr>Ferramentas do Diálogo </vt:lpstr>
      <vt:lpstr>Slide 13</vt:lpstr>
      <vt:lpstr>Slide 14</vt:lpstr>
      <vt:lpstr>Slide 15</vt:lpstr>
      <vt:lpstr>A Arte de Impor Limites</vt:lpstr>
      <vt:lpstr>Slide 17</vt:lpstr>
      <vt:lpstr>Exemplo para Impor Limites que Interligam as Partes</vt:lpstr>
      <vt:lpstr>5 Passos de Como Promover Mudanças de Atitude</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Matheus Leandro</dc:creator>
  <cp:lastModifiedBy>Matheus Leandro</cp:lastModifiedBy>
  <cp:revision>38</cp:revision>
  <dcterms:created xsi:type="dcterms:W3CDTF">2017-09-25T12:24:40Z</dcterms:created>
  <dcterms:modified xsi:type="dcterms:W3CDTF">2017-09-25T18:29:11Z</dcterms:modified>
</cp:coreProperties>
</file>